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57" r:id="rId5"/>
    <p:sldId id="271" r:id="rId6"/>
    <p:sldId id="270" r:id="rId7"/>
    <p:sldId id="260" r:id="rId8"/>
    <p:sldId id="261" r:id="rId9"/>
    <p:sldId id="262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ADB6C"/>
    <a:srgbClr val="852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48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CD0E-00E6-E742-B766-06EADC61E8BF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583F-414D-2E4B-B3C9-81BA45068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r>
              <a:rPr lang="en-US" baseline="0" dirty="0" smtClean="0"/>
              <a:t> that ALL parent engagement programs and activities funded through categorical programs(Title I, EIA-SCE (economic Impact Aid-State Compensatory Education) AND EIA-LEP)must  be developed with meaningful involvement, consultation, and advice of parents of participating children.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Funds should be allocated to support parent activities that help meet the school goals for parent engagement.  As</a:t>
            </a:r>
            <a:r>
              <a:rPr lang="en-US" baseline="0" dirty="0" smtClean="0"/>
              <a:t> making budget  adjustment request, note that all expenditures on funding code E046 must be aligned with parent engagement. </a:t>
            </a:r>
            <a:endParaRPr lang="en-US" dirty="0" smtClean="0"/>
          </a:p>
          <a:p>
            <a:r>
              <a:rPr lang="en-US" baseline="0" dirty="0" smtClean="0"/>
              <a:t>IMA specific for Parent training/engagement.   We don</a:t>
            </a:r>
            <a:r>
              <a:rPr lang="fr-FR" baseline="0" dirty="0" smtClean="0"/>
              <a:t>’</a:t>
            </a:r>
            <a:r>
              <a:rPr lang="en-US" baseline="0" dirty="0" smtClean="0"/>
              <a:t>t know the allowable items for next year but are not going to be too different from this year.  The conversation at your school could be, how might we aligned $$ to our parent engagement goals?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schools that submitted documents</a:t>
            </a:r>
            <a:r>
              <a:rPr lang="en-US" baseline="0" dirty="0" smtClean="0"/>
              <a:t> by the deadline.  </a:t>
            </a:r>
            <a:r>
              <a:rPr lang="en-US" dirty="0" smtClean="0"/>
              <a:t>Deadline to submit PIPs and Compacts was December</a:t>
            </a:r>
            <a:r>
              <a:rPr lang="en-US" baseline="0" dirty="0" smtClean="0"/>
              <a:t> 6.  Not all schools have turned in the PIP and compacts.  If you are one of the those schools, we urge to submit them as soon as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Revisions for quality</a:t>
            </a:r>
            <a:r>
              <a:rPr lang="en-US" baseline="0" dirty="0" smtClean="0"/>
              <a:t> and compliance.  CDE monitoring instrument for compliance and documents distributed at previous meeting for quality. Also in our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dirty="0" smtClean="0"/>
              <a:t>Coaches</a:t>
            </a:r>
            <a:r>
              <a:rPr lang="en-US" baseline="0" dirty="0" smtClean="0"/>
              <a:t> will contact schools whose PIPs and compacts need revisions with targeted feedback.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clear </a:t>
            </a:r>
            <a:r>
              <a:rPr lang="en-US" b="1" dirty="0" smtClean="0"/>
              <a:t>only schools who have been contacted by your coach</a:t>
            </a:r>
            <a:r>
              <a:rPr lang="en-US" b="1" baseline="0" dirty="0" smtClean="0"/>
              <a:t> need to resubmit paperwork.</a:t>
            </a:r>
            <a:r>
              <a:rPr lang="en-US" baseline="0" dirty="0" smtClean="0"/>
              <a:t>  Not everyone needs to resubmit ONLY those schools that have been contacted by their coach indicating that PIP and compact need revisions. Handout: coach caseload 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7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OUR DEADLINE</a:t>
            </a:r>
            <a:r>
              <a:rPr lang="en-US" baseline="0" dirty="0" smtClean="0"/>
              <a:t> – EVERYTHING IS HAS TO BE UPLOADED TO THE CDE WEBSITE.  IN THE EVENT THAT YOU ARE IN THE MIDDLE OF THE PROCESS, WE WILL UPLOAD THE LATEST COPY WE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583F-414D-2E4B-B3C9-81BA45068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5E61-7A04-8D49-A4EE-8AEAE5BB49EB}" type="datetimeFigureOut">
              <a:rPr lang="en-US" smtClean="0"/>
              <a:t>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EAF1-E52A-634A-833A-BACF45F4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em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emf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emf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em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wir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1" y="533400"/>
            <a:ext cx="5853038" cy="1621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733" y="2438400"/>
            <a:ext cx="4770534" cy="1331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500" y="4876800"/>
            <a:ext cx="1397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7443" y="-1"/>
            <a:ext cx="7706558" cy="84663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range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3523" y="2503522"/>
            <a:ext cx="6858001" cy="18509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4616" y="1600201"/>
            <a:ext cx="6432183" cy="429672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4616" y="86972"/>
            <a:ext cx="669166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600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BUDGET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Screen shot 2013-03-17 at 8.03.2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490" y="1302189"/>
            <a:ext cx="6432183" cy="45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672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BUDGET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 descr="MoneyT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980" y="1426464"/>
            <a:ext cx="3522019" cy="5126736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381092" y="1600201"/>
            <a:ext cx="4255159" cy="5126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Funds allocated for parent involvement activities </a:t>
            </a:r>
            <a:r>
              <a:rPr lang="en-US" sz="1600" u="sng" dirty="0" smtClean="0"/>
              <a:t>must not</a:t>
            </a:r>
            <a:r>
              <a:rPr lang="en-US" sz="1600" dirty="0" smtClean="0"/>
              <a:t> be used for other purposes.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When used inappropriately, the categorical program from which the non-allowable item was expended must be repaid with the general fund’s regular program resources.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4" name="Picture 13" descr="2181122-17004-word-and-sign-caution-in-an-instruction-very-shallow-do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268027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7443" y="-1"/>
            <a:ext cx="7706558" cy="84663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range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3523" y="2503522"/>
            <a:ext cx="6858001" cy="18509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4616" y="1600201"/>
            <a:ext cx="6432183" cy="429672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8107" y="2172115"/>
            <a:ext cx="8415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600" dirty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Parent and Community Engagement  </a:t>
            </a:r>
          </a:p>
          <a:p>
            <a:pPr algn="ctr"/>
            <a:r>
              <a:rPr lang="en-US" sz="4000" b="1" spc="600" dirty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ESC East </a:t>
            </a:r>
          </a:p>
          <a:p>
            <a:pPr algn="ctr"/>
            <a:r>
              <a:rPr lang="en-US" sz="4000" b="1" spc="600" dirty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(323) 224-3320</a:t>
            </a:r>
          </a:p>
        </p:txBody>
      </p:sp>
    </p:spTree>
    <p:extLst>
      <p:ext uri="{BB962C8B-B14F-4D97-AF65-F5344CB8AC3E}">
        <p14:creationId xmlns:p14="http://schemas.microsoft.com/office/powerpoint/2010/main" val="197643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672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274"/>
            <a:ext cx="9144000" cy="142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2102548"/>
            <a:ext cx="8489084" cy="2817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PARENT INVOLVEMENT POLICY-COMPACT </a:t>
            </a:r>
          </a:p>
          <a:p>
            <a:pPr algn="ctr">
              <a:lnSpc>
                <a:spcPct val="140000"/>
              </a:lnSpc>
            </a:pPr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 </a:t>
            </a:r>
          </a:p>
          <a:p>
            <a:pPr algn="ctr">
              <a:lnSpc>
                <a:spcPct val="140000"/>
              </a:lnSpc>
            </a:pPr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BUDGET UPDATES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68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6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52C7E"/>
                </a:solidFill>
              </a:rPr>
              <a:t>NEXT STEPS: </a:t>
            </a:r>
          </a:p>
          <a:p>
            <a:pPr marL="0" indent="0">
              <a:buNone/>
            </a:pPr>
            <a:endParaRPr lang="en-US" sz="900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ALL PIPs and Compacts have to be collected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86972"/>
            <a:ext cx="84890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6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PIPs &amp; COMPACTS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Screen Shot 2014-02-19 at 9.16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91" y="3128890"/>
            <a:ext cx="3741612" cy="29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3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67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Each </a:t>
            </a:r>
            <a:r>
              <a:rPr lang="en-US" sz="2400" dirty="0"/>
              <a:t>Coach will review for quality and compliance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PIPs &amp; COMPACTS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Screen Shot 2014-02-19 at 10.36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788">
            <a:off x="1218454" y="2463373"/>
            <a:ext cx="2688065" cy="4045660"/>
          </a:xfrm>
          <a:prstGeom prst="rect">
            <a:avLst/>
          </a:prstGeom>
        </p:spPr>
      </p:pic>
      <p:pic>
        <p:nvPicPr>
          <p:cNvPr id="3" name="Picture 2" descr="Screen Shot 2014-02-19 at 10.36.5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917">
            <a:off x="5326247" y="2510221"/>
            <a:ext cx="2660346" cy="39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672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CDE MONITORING INSTRUMENT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Screen Shot 2014-02-19 at 10.36.2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328">
            <a:off x="2287860" y="1426464"/>
            <a:ext cx="3759425" cy="50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7443" y="-1"/>
            <a:ext cx="7706558" cy="84663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range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3523" y="2503522"/>
            <a:ext cx="6858001" cy="18509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4616" y="1600201"/>
            <a:ext cx="6432183" cy="429672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4616" y="86972"/>
            <a:ext cx="669166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PIPs &amp; COMPACTS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 descr="20140219_093430_resize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43" b="23325"/>
          <a:stretch/>
        </p:blipFill>
        <p:spPr>
          <a:xfrm>
            <a:off x="1421123" y="3392013"/>
            <a:ext cx="2640648" cy="3292475"/>
          </a:xfrm>
          <a:prstGeom prst="rect">
            <a:avLst/>
          </a:prstGeom>
        </p:spPr>
      </p:pic>
      <p:pic>
        <p:nvPicPr>
          <p:cNvPr id="7" name="Picture 6" descr="20140218_161529_resiz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5" y="1041635"/>
            <a:ext cx="2597548" cy="3761902"/>
          </a:xfrm>
          <a:prstGeom prst="rect">
            <a:avLst/>
          </a:prstGeom>
        </p:spPr>
      </p:pic>
      <p:pic>
        <p:nvPicPr>
          <p:cNvPr id="9" name="Picture 8" descr="20140218_161456_resized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17566" r="-32" b="37991"/>
          <a:stretch/>
        </p:blipFill>
        <p:spPr>
          <a:xfrm>
            <a:off x="6348733" y="3868808"/>
            <a:ext cx="2597550" cy="2815680"/>
          </a:xfrm>
          <a:prstGeom prst="rect">
            <a:avLst/>
          </a:prstGeom>
        </p:spPr>
      </p:pic>
      <p:pic>
        <p:nvPicPr>
          <p:cNvPr id="10" name="Picture 9" descr="20140218_161427_resized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3" b="33530"/>
          <a:stretch/>
        </p:blipFill>
        <p:spPr>
          <a:xfrm>
            <a:off x="1421123" y="1068349"/>
            <a:ext cx="2640648" cy="2531736"/>
          </a:xfrm>
          <a:prstGeom prst="rect">
            <a:avLst/>
          </a:prstGeom>
        </p:spPr>
      </p:pic>
      <p:pic>
        <p:nvPicPr>
          <p:cNvPr id="11" name="Picture 10" descr="Screen Shot 2014-02-19 at 9.27.08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32" y="846636"/>
            <a:ext cx="2559102" cy="55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9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6471" y="-1"/>
            <a:ext cx="7007529" cy="846637"/>
          </a:xfrm>
          <a:prstGeom prst="rect">
            <a:avLst/>
          </a:prstGeom>
          <a:gradFill flip="none" rotWithShape="1">
            <a:gsLst>
              <a:gs pos="100000">
                <a:srgbClr val="008000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29683" y="2429684"/>
            <a:ext cx="6858000" cy="199863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4616" y="1600200"/>
            <a:ext cx="6432183" cy="47814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852C7E"/>
                </a:solidFill>
              </a:rPr>
              <a:t>Resubmission of PIP and Compact:</a:t>
            </a:r>
          </a:p>
          <a:p>
            <a:pPr marL="0" indent="0">
              <a:buNone/>
            </a:pPr>
            <a:endParaRPr lang="en-US" dirty="0" smtClean="0">
              <a:solidFill>
                <a:srgbClr val="852C7E"/>
              </a:solidFill>
            </a:endParaRPr>
          </a:p>
          <a:p>
            <a:pPr lvl="0">
              <a:buFont typeface="Wingdings" charset="2"/>
              <a:buChar char="q"/>
            </a:pPr>
            <a:r>
              <a:rPr lang="en-US" sz="2400" dirty="0" smtClean="0"/>
              <a:t>Notice</a:t>
            </a:r>
            <a:r>
              <a:rPr lang="en-US" sz="2400" dirty="0"/>
              <a:t>/ invitation </a:t>
            </a:r>
          </a:p>
          <a:p>
            <a:pPr lvl="0">
              <a:buFont typeface="Wingdings" charset="2"/>
              <a:buChar char="q"/>
            </a:pPr>
            <a:r>
              <a:rPr lang="en-US" sz="2400" dirty="0"/>
              <a:t>Agenda</a:t>
            </a:r>
          </a:p>
          <a:p>
            <a:pPr lvl="0">
              <a:buFont typeface="Wingdings" charset="2"/>
              <a:buChar char="q"/>
            </a:pPr>
            <a:r>
              <a:rPr lang="en-US" sz="2400" dirty="0"/>
              <a:t>Hand-outs</a:t>
            </a:r>
          </a:p>
          <a:p>
            <a:pPr lvl="0">
              <a:buFont typeface="Wingdings" charset="2"/>
              <a:buChar char="q"/>
            </a:pPr>
            <a:r>
              <a:rPr lang="en-US" sz="2400" dirty="0"/>
              <a:t>Sign-in sheets </a:t>
            </a:r>
          </a:p>
          <a:p>
            <a:pPr lvl="0">
              <a:buFont typeface="Wingdings" charset="2"/>
              <a:buChar char="q"/>
            </a:pPr>
            <a:r>
              <a:rPr lang="en-US" sz="2400" dirty="0"/>
              <a:t>Minutes/ notes documenting parent involvement of discussions and approval </a:t>
            </a:r>
            <a:r>
              <a:rPr lang="en-US" sz="2400" dirty="0" smtClean="0"/>
              <a:t>of Title I parents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Name this file: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“Revised</a:t>
            </a:r>
            <a:r>
              <a:rPr lang="en-US" sz="2400" i="1" dirty="0" smtClean="0"/>
              <a:t>YOURSCHOOLNAME</a:t>
            </a:r>
            <a:r>
              <a:rPr lang="en-US" sz="2400" dirty="0" smtClean="0"/>
              <a:t>13</a:t>
            </a:r>
            <a:r>
              <a:rPr lang="en-US" sz="2400" dirty="0"/>
              <a:t>-14 PIP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“Revised</a:t>
            </a:r>
            <a:r>
              <a:rPr lang="en-US" sz="2400" i="1" dirty="0" smtClean="0"/>
              <a:t>YOURSCHOOLNAME</a:t>
            </a:r>
            <a:r>
              <a:rPr lang="en-US" sz="2400" dirty="0" smtClean="0"/>
              <a:t>13</a:t>
            </a:r>
            <a:r>
              <a:rPr lang="en-US" sz="2400" dirty="0"/>
              <a:t>-14 COMPACT</a:t>
            </a:r>
            <a:r>
              <a:rPr lang="en-US" sz="2400" dirty="0" smtClean="0"/>
              <a:t>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PDF FILES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This process might happen more than once.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4616" y="86972"/>
            <a:ext cx="669166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ALL SCHOOLS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22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7443" y="-1"/>
            <a:ext cx="7706558" cy="846637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range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3523" y="2503522"/>
            <a:ext cx="6858001" cy="18509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4616" y="1600201"/>
            <a:ext cx="6432183" cy="42967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852C7E"/>
                </a:solidFill>
              </a:rPr>
              <a:t>FINAL DEADLINE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852C7E"/>
                </a:solidFill>
              </a:rPr>
              <a:t>FOR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852C7E"/>
                </a:solidFill>
              </a:rPr>
              <a:t>PIPs &amp; COMPACTS SUBMITION TO CDE WEBSITE</a:t>
            </a:r>
            <a:endParaRPr lang="en-US" dirty="0" smtClean="0">
              <a:solidFill>
                <a:srgbClr val="852C7E"/>
              </a:solidFill>
            </a:endParaRPr>
          </a:p>
          <a:p>
            <a:pPr marL="0" indent="0" algn="ctr">
              <a:buNone/>
            </a:pPr>
            <a:r>
              <a:rPr lang="en-US" sz="2400" dirty="0" smtClean="0"/>
              <a:t>       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April 15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4616" y="86972"/>
            <a:ext cx="6691667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600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PIPs &amp; COMPACTS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22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672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900" dirty="0" smtClean="0">
              <a:solidFill>
                <a:srgbClr val="852C7E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een 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668" y="6044817"/>
            <a:ext cx="2309616" cy="639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86972"/>
            <a:ext cx="848908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spc="6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BUDGET</a:t>
            </a:r>
            <a:endParaRPr lang="en-US" sz="3200" b="1" cap="none" spc="6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Screen shot 2013-03-14 at 2.18.3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7094">
            <a:off x="2911426" y="1640072"/>
            <a:ext cx="3348345" cy="45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494</Words>
  <Application>Microsoft Macintosh PowerPoint</Application>
  <PresentationFormat>On-screen Show (4:3)</PresentationFormat>
  <Paragraphs>79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rhartt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Hartt</dc:creator>
  <cp:lastModifiedBy>LAUSD User</cp:lastModifiedBy>
  <cp:revision>43</cp:revision>
  <cp:lastPrinted>2014-02-19T21:21:43Z</cp:lastPrinted>
  <dcterms:created xsi:type="dcterms:W3CDTF">2013-06-24T23:59:59Z</dcterms:created>
  <dcterms:modified xsi:type="dcterms:W3CDTF">2014-02-20T01:26:31Z</dcterms:modified>
</cp:coreProperties>
</file>